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3" r:id="rId6"/>
    <p:sldId id="259" r:id="rId7"/>
    <p:sldId id="262" r:id="rId8"/>
    <p:sldId id="260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3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9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8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3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9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7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2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4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1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1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80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72FC9C-D7DF-44B6-934A-9DC460BB00B0}" type="datetimeFigureOut">
              <a:rPr lang="en-US" smtClean="0"/>
              <a:t>29-Dec-21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54277B-866D-44AB-BDA6-6FACC5B4B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7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E011B-34F7-4685-80D2-BD1F97AAA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748896"/>
          </a:xfrm>
        </p:spPr>
        <p:txBody>
          <a:bodyPr>
            <a:normAutofit/>
          </a:bodyPr>
          <a:lstStyle/>
          <a:p>
            <a:r>
              <a:rPr lang="en-US" sz="4000" b="1" dirty="0"/>
              <a:t>Rapporteur Report</a:t>
            </a:r>
            <a:br>
              <a:rPr lang="en-US" dirty="0"/>
            </a:br>
            <a:r>
              <a:rPr lang="en-US" sz="4800" dirty="0"/>
              <a:t>Result-oriented Workshop on ICT Plan of Action for CMSF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88D86-0A3F-4FD6-A4C7-FFDAE240F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845746"/>
            <a:ext cx="9144000" cy="14276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/>
              <a:t>Dr. </a:t>
            </a:r>
            <a:r>
              <a:rPr lang="en-US" b="1" dirty="0" err="1"/>
              <a:t>Ahmedul</a:t>
            </a:r>
            <a:r>
              <a:rPr lang="en-US" b="1" dirty="0"/>
              <a:t> Kabir</a:t>
            </a:r>
          </a:p>
          <a:p>
            <a:pPr>
              <a:spcBef>
                <a:spcPts val="0"/>
              </a:spcBef>
            </a:pPr>
            <a:r>
              <a:rPr lang="en-US" dirty="0"/>
              <a:t>Institute of Information Technology</a:t>
            </a:r>
          </a:p>
          <a:p>
            <a:pPr>
              <a:spcBef>
                <a:spcPts val="0"/>
              </a:spcBef>
            </a:pPr>
            <a:r>
              <a:rPr lang="en-US" dirty="0"/>
              <a:t>University of Dhaka</a:t>
            </a:r>
          </a:p>
        </p:txBody>
      </p:sp>
    </p:spTree>
    <p:extLst>
      <p:ext uri="{BB962C8B-B14F-4D97-AF65-F5344CB8AC3E}">
        <p14:creationId xmlns:p14="http://schemas.microsoft.com/office/powerpoint/2010/main" val="327199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35B8D-D4F5-4F2F-8955-305FA2649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456E0-B3EA-49CE-AFC7-242A5C818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“Information  and Communication Technology is the pen and paper of our times”</a:t>
            </a:r>
          </a:p>
          <a:p>
            <a:r>
              <a:rPr lang="en-US" sz="2400" dirty="0"/>
              <a:t>IT and IT Enabled Services (ITES) have profoundly altered the business and finance landscape</a:t>
            </a:r>
          </a:p>
          <a:p>
            <a:r>
              <a:rPr lang="en-US" sz="2400" dirty="0"/>
              <a:t>Provides easier, faster and more efficient services to all parties involved</a:t>
            </a:r>
          </a:p>
          <a:p>
            <a:r>
              <a:rPr lang="en-US" sz="2400" dirty="0"/>
              <a:t>Moving towards the goal of Digital Bangladesh and Vision 2041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618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CC1F8-E038-4D1E-9137-0743ED44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Speakers in the ICT Workshop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08A84-B5A4-44B8-9B5B-AE70196CE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Chairperson:</a:t>
            </a:r>
            <a:r>
              <a:rPr lang="en-US" dirty="0"/>
              <a:t> Mr. Md. </a:t>
            </a:r>
            <a:r>
              <a:rPr lang="en-US" dirty="0" err="1"/>
              <a:t>Nojibur</a:t>
            </a:r>
            <a:r>
              <a:rPr lang="en-US" dirty="0"/>
              <a:t> Rahman, Chairman, CMSF</a:t>
            </a:r>
          </a:p>
          <a:p>
            <a:r>
              <a:rPr lang="en-US" b="1" dirty="0"/>
              <a:t>Chief guest: </a:t>
            </a:r>
            <a:r>
              <a:rPr lang="en-US" dirty="0"/>
              <a:t>Dr. Shaikh Shamsuddin Ahmed, Commissioner, BSEC</a:t>
            </a:r>
          </a:p>
          <a:p>
            <a:r>
              <a:rPr lang="en-US" b="1" dirty="0"/>
              <a:t>Keynote speakers:</a:t>
            </a:r>
          </a:p>
          <a:p>
            <a:pPr lvl="1"/>
            <a:r>
              <a:rPr lang="en-US" sz="2000" dirty="0"/>
              <a:t>Dr. Md. Mostofa Akbar, Professor, BUET</a:t>
            </a:r>
          </a:p>
          <a:p>
            <a:pPr lvl="1"/>
            <a:r>
              <a:rPr lang="en-US" sz="2000" dirty="0"/>
              <a:t>Mr. </a:t>
            </a:r>
            <a:r>
              <a:rPr lang="en-US" sz="2000" dirty="0" err="1"/>
              <a:t>Tarique</a:t>
            </a:r>
            <a:r>
              <a:rPr lang="en-US" sz="2000" dirty="0"/>
              <a:t> Amin Bhuiyan, MD, DSE</a:t>
            </a:r>
          </a:p>
          <a:p>
            <a:r>
              <a:rPr lang="en-US" b="1" dirty="0"/>
              <a:t>Discussant:</a:t>
            </a:r>
            <a:r>
              <a:rPr lang="en-US" dirty="0"/>
              <a:t> Dr. Md. Abdul Mannan, ED, BCC</a:t>
            </a:r>
          </a:p>
          <a:p>
            <a:r>
              <a:rPr lang="en-US" dirty="0"/>
              <a:t>Distinguished guests from Govt, industry and academia </a:t>
            </a:r>
          </a:p>
        </p:txBody>
      </p:sp>
    </p:spTree>
    <p:extLst>
      <p:ext uri="{BB962C8B-B14F-4D97-AF65-F5344CB8AC3E}">
        <p14:creationId xmlns:p14="http://schemas.microsoft.com/office/powerpoint/2010/main" val="416574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93C3-068A-410A-B4E3-35813FEE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Summary of Keynote Speech on </a:t>
            </a:r>
            <a:br>
              <a:rPr lang="en-US" dirty="0"/>
            </a:br>
            <a:r>
              <a:rPr lang="en-US" b="1" dirty="0"/>
              <a:t>ICT Vision for CMSF  </a:t>
            </a:r>
            <a:br>
              <a:rPr lang="en-US" b="1" dirty="0"/>
            </a:br>
            <a:br>
              <a:rPr lang="en-US" b="1" dirty="0"/>
            </a:br>
            <a:r>
              <a:rPr lang="en-US" sz="2700" dirty="0"/>
              <a:t>Dr. Md. Mostofa Akbar</a:t>
            </a:r>
            <a:br>
              <a:rPr lang="en-US" sz="2700" dirty="0"/>
            </a:br>
            <a:r>
              <a:rPr lang="en-US" sz="2700" dirty="0"/>
              <a:t>Professor, BUET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B9D8-905F-44B5-87F8-43AFDDEE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277" y="311046"/>
            <a:ext cx="7315200" cy="6235907"/>
          </a:xfrm>
        </p:spPr>
        <p:txBody>
          <a:bodyPr>
            <a:normAutofit/>
          </a:bodyPr>
          <a:lstStyle/>
          <a:p>
            <a:r>
              <a:rPr lang="en-US" sz="2400" dirty="0"/>
              <a:t>The objectives of CMSF</a:t>
            </a:r>
          </a:p>
          <a:p>
            <a:pPr lvl="1"/>
            <a:r>
              <a:rPr lang="en-US" sz="2000" dirty="0"/>
              <a:t>Custodian for undelivered dividends</a:t>
            </a:r>
          </a:p>
          <a:p>
            <a:pPr lvl="1"/>
            <a:r>
              <a:rPr lang="en-US" sz="2000" dirty="0"/>
              <a:t>Unique and timely initiative by the Govt.</a:t>
            </a:r>
          </a:p>
          <a:p>
            <a:r>
              <a:rPr lang="en-US" sz="2400" dirty="0"/>
              <a:t>Necessity of automation</a:t>
            </a:r>
          </a:p>
          <a:p>
            <a:pPr lvl="1"/>
            <a:r>
              <a:rPr lang="en-US" sz="2000" dirty="0"/>
              <a:t>Faster and hassle-free service</a:t>
            </a:r>
          </a:p>
          <a:p>
            <a:pPr lvl="1"/>
            <a:r>
              <a:rPr lang="en-US" sz="2000" dirty="0"/>
              <a:t>Sync with other stock market organization</a:t>
            </a:r>
          </a:p>
          <a:p>
            <a:pPr lvl="1"/>
            <a:r>
              <a:rPr lang="en-US" sz="2000" dirty="0"/>
              <a:t>AI/ML applications in the future</a:t>
            </a:r>
          </a:p>
          <a:p>
            <a:r>
              <a:rPr lang="en-US" sz="2400" dirty="0"/>
              <a:t>Modules of the system</a:t>
            </a:r>
          </a:p>
          <a:p>
            <a:pPr lvl="1"/>
            <a:r>
              <a:rPr lang="en-US" sz="2000" dirty="0"/>
              <a:t>Different modules for investment, loan, issuer data upload, claim settlement, security lending and borrowing, etc.</a:t>
            </a:r>
          </a:p>
          <a:p>
            <a:r>
              <a:rPr lang="en-US" sz="2400" dirty="0"/>
              <a:t>Prioritized modules</a:t>
            </a:r>
          </a:p>
          <a:p>
            <a:pPr lvl="1"/>
            <a:r>
              <a:rPr lang="en-US" sz="2000" b="1" dirty="0"/>
              <a:t>Issuer Data Upload </a:t>
            </a:r>
            <a:r>
              <a:rPr lang="en-US" sz="2000" dirty="0"/>
              <a:t>and </a:t>
            </a:r>
            <a:r>
              <a:rPr lang="en-US" sz="2000" b="1" dirty="0"/>
              <a:t>Cash Claim Settlement </a:t>
            </a:r>
            <a:r>
              <a:rPr lang="en-US" sz="2000" dirty="0"/>
              <a:t>modules </a:t>
            </a:r>
          </a:p>
          <a:p>
            <a:pPr lvl="1"/>
            <a:r>
              <a:rPr lang="en-US" sz="2000" dirty="0"/>
              <a:t>Detailed steps of these modules are delineated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076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93C3-068A-410A-B4E3-35813FEE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Summary of Keynote Speech on </a:t>
            </a:r>
            <a:br>
              <a:rPr lang="en-US" dirty="0"/>
            </a:br>
            <a:r>
              <a:rPr lang="en-US" b="1" dirty="0"/>
              <a:t>ICT Vision for CMSF  </a:t>
            </a:r>
            <a:br>
              <a:rPr lang="en-US" b="1" dirty="0"/>
            </a:br>
            <a:br>
              <a:rPr lang="en-US" b="1" dirty="0"/>
            </a:br>
            <a:r>
              <a:rPr lang="en-US" sz="2700" dirty="0"/>
              <a:t>Dr. Md. Mostofa Akbar</a:t>
            </a:r>
            <a:br>
              <a:rPr lang="en-US" sz="2700" dirty="0"/>
            </a:br>
            <a:r>
              <a:rPr lang="en-US" sz="2700" dirty="0"/>
              <a:t>Professor, BUET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B9D8-905F-44B5-87F8-43AFDDEE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277" y="374754"/>
            <a:ext cx="7315200" cy="6235907"/>
          </a:xfrm>
        </p:spPr>
        <p:txBody>
          <a:bodyPr>
            <a:normAutofit/>
          </a:bodyPr>
          <a:lstStyle/>
          <a:p>
            <a:r>
              <a:rPr lang="en-US" sz="2400" dirty="0"/>
              <a:t>Issuer Data Upload module</a:t>
            </a:r>
          </a:p>
          <a:p>
            <a:pPr lvl="1"/>
            <a:r>
              <a:rPr lang="en-US" sz="2000" dirty="0"/>
              <a:t>Existing system of DSE can be modified </a:t>
            </a:r>
          </a:p>
          <a:p>
            <a:r>
              <a:rPr lang="en-US" sz="2400" dirty="0"/>
              <a:t>Cash Claim Settlement module</a:t>
            </a:r>
          </a:p>
          <a:p>
            <a:pPr lvl="1"/>
            <a:r>
              <a:rPr lang="en-US" sz="2000" dirty="0"/>
              <a:t>Different types of verification</a:t>
            </a:r>
          </a:p>
          <a:p>
            <a:pPr lvl="1"/>
            <a:r>
              <a:rPr lang="en-US" sz="2000" dirty="0"/>
              <a:t>One stop service </a:t>
            </a:r>
          </a:p>
          <a:p>
            <a:pPr lvl="1"/>
            <a:r>
              <a:rPr lang="en-US" sz="2000" dirty="0"/>
              <a:t>Semi-automated implementation</a:t>
            </a:r>
          </a:p>
          <a:p>
            <a:r>
              <a:rPr lang="en-US" sz="2400" dirty="0"/>
              <a:t>Effort estimation </a:t>
            </a:r>
          </a:p>
          <a:p>
            <a:r>
              <a:rPr lang="en-US" sz="2400" dirty="0"/>
              <a:t>Phase-wise plan</a:t>
            </a:r>
          </a:p>
          <a:p>
            <a:r>
              <a:rPr lang="en-US" sz="2400" dirty="0"/>
              <a:t>Hardware and software requirements</a:t>
            </a:r>
          </a:p>
          <a:p>
            <a:pPr lvl="1"/>
            <a:r>
              <a:rPr lang="en-US" sz="2000" dirty="0"/>
              <a:t>Data Center</a:t>
            </a:r>
          </a:p>
          <a:p>
            <a:pPr lvl="1"/>
            <a:r>
              <a:rPr lang="en-US" sz="2000" dirty="0"/>
              <a:t>Servers, storage and network devices</a:t>
            </a:r>
          </a:p>
          <a:p>
            <a:pPr lvl="1"/>
            <a:r>
              <a:rPr lang="en-US" sz="2000" dirty="0"/>
              <a:t>Operating System and services</a:t>
            </a:r>
          </a:p>
        </p:txBody>
      </p:sp>
    </p:spTree>
    <p:extLst>
      <p:ext uri="{BB962C8B-B14F-4D97-AF65-F5344CB8AC3E}">
        <p14:creationId xmlns:p14="http://schemas.microsoft.com/office/powerpoint/2010/main" val="123362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93C3-068A-410A-B4E3-35813FEE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Summary of Keynote Speech on </a:t>
            </a:r>
            <a:r>
              <a:rPr lang="en-US" b="1" dirty="0"/>
              <a:t>Translating ICT Vision into Action  </a:t>
            </a:r>
            <a:br>
              <a:rPr lang="en-US" b="1" dirty="0"/>
            </a:br>
            <a:br>
              <a:rPr lang="en-US" b="1" dirty="0"/>
            </a:br>
            <a:r>
              <a:rPr lang="en-US" sz="2400" dirty="0" err="1"/>
              <a:t>Tarique</a:t>
            </a:r>
            <a:r>
              <a:rPr lang="en-US" sz="2400" dirty="0"/>
              <a:t> Amin Bhuiyan</a:t>
            </a:r>
            <a:br>
              <a:rPr lang="en-US" sz="2400" dirty="0"/>
            </a:br>
            <a:r>
              <a:rPr lang="en-US" sz="2400" dirty="0"/>
              <a:t>MD, DSE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B9D8-905F-44B5-87F8-43AFDDEEE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Application architecture of CMSF</a:t>
            </a:r>
          </a:p>
          <a:p>
            <a:r>
              <a:rPr lang="en-US" sz="2400" dirty="0"/>
              <a:t>Low-code Development</a:t>
            </a:r>
          </a:p>
          <a:p>
            <a:pPr lvl="1"/>
            <a:r>
              <a:rPr lang="en-US" sz="2200" dirty="0"/>
              <a:t>Low cost of development</a:t>
            </a:r>
          </a:p>
          <a:p>
            <a:pPr lvl="1"/>
            <a:r>
              <a:rPr lang="en-US" sz="2200" dirty="0"/>
              <a:t>Faster go-to-market</a:t>
            </a:r>
          </a:p>
          <a:p>
            <a:pPr lvl="1"/>
            <a:r>
              <a:rPr lang="en-US" sz="2200" dirty="0"/>
              <a:t>Business-IT alignment</a:t>
            </a:r>
          </a:p>
          <a:p>
            <a:pPr lvl="1"/>
            <a:r>
              <a:rPr lang="en-US" sz="2200" dirty="0"/>
              <a:t>Comparison of different platforms available (Wavemaker vs </a:t>
            </a:r>
            <a:r>
              <a:rPr lang="en-US" sz="2200" dirty="0" err="1"/>
              <a:t>OutSystems</a:t>
            </a:r>
            <a:r>
              <a:rPr lang="en-US" sz="2200" dirty="0"/>
              <a:t> vs MS Power Platform)</a:t>
            </a:r>
          </a:p>
          <a:p>
            <a:r>
              <a:rPr lang="en-US" sz="2400" dirty="0"/>
              <a:t>IT infrastructure planning</a:t>
            </a:r>
          </a:p>
          <a:p>
            <a:pPr lvl="1"/>
            <a:r>
              <a:rPr lang="en-US" sz="2200" dirty="0"/>
              <a:t>Capital expenditure (CAPEX) and Operating expenses (OPEX)</a:t>
            </a:r>
          </a:p>
          <a:p>
            <a:r>
              <a:rPr lang="en-US" sz="2400" dirty="0"/>
              <a:t>HR resource planning and budget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010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93C3-068A-410A-B4E3-35813FEE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Major takeaways from Keynote Speeches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FB9D8-905F-44B5-87F8-43AFDDEE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794478"/>
            <a:ext cx="7315200" cy="519026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Highly modular system</a:t>
            </a:r>
          </a:p>
          <a:p>
            <a:pPr lvl="1"/>
            <a:r>
              <a:rPr lang="en-US" sz="2000" dirty="0"/>
              <a:t>Makes design and implementation easier</a:t>
            </a:r>
          </a:p>
          <a:p>
            <a:r>
              <a:rPr lang="en-US" sz="2400" dirty="0"/>
              <a:t>Practical approach</a:t>
            </a:r>
          </a:p>
          <a:p>
            <a:pPr lvl="1"/>
            <a:r>
              <a:rPr lang="en-US" sz="2000" dirty="0"/>
              <a:t>Start with modules of immediate necessity</a:t>
            </a:r>
          </a:p>
          <a:p>
            <a:pPr lvl="1"/>
            <a:r>
              <a:rPr lang="en-US" sz="2000" dirty="0"/>
              <a:t>Use semi-automated system</a:t>
            </a:r>
          </a:p>
          <a:p>
            <a:pPr lvl="1"/>
            <a:r>
              <a:rPr lang="en-US" sz="2000" dirty="0"/>
              <a:t>Try to work with existing systems</a:t>
            </a:r>
          </a:p>
          <a:p>
            <a:r>
              <a:rPr lang="en-US" sz="2400" dirty="0"/>
              <a:t>Focus on hassle-free service </a:t>
            </a:r>
          </a:p>
          <a:p>
            <a:pPr lvl="1"/>
            <a:r>
              <a:rPr lang="en-US" sz="2000" dirty="0"/>
              <a:t>Both web-based and mobile platform</a:t>
            </a:r>
          </a:p>
          <a:p>
            <a:pPr lvl="1"/>
            <a:r>
              <a:rPr lang="en-US" sz="2000" dirty="0"/>
              <a:t>One stop service</a:t>
            </a:r>
          </a:p>
          <a:p>
            <a:pPr lvl="1"/>
            <a:r>
              <a:rPr lang="en-US" sz="2000" dirty="0"/>
              <a:t>Enhanced customer experience</a:t>
            </a:r>
          </a:p>
          <a:p>
            <a:r>
              <a:rPr lang="en-US" sz="2400" dirty="0"/>
              <a:t>Faster, low-cost development</a:t>
            </a:r>
          </a:p>
          <a:p>
            <a:pPr lvl="1"/>
            <a:r>
              <a:rPr lang="en-US" sz="2200" dirty="0"/>
              <a:t>Low-code development</a:t>
            </a:r>
          </a:p>
          <a:p>
            <a:r>
              <a:rPr lang="en-US" sz="2400" dirty="0"/>
              <a:t>Focus on security</a:t>
            </a:r>
          </a:p>
          <a:p>
            <a:pPr lvl="1"/>
            <a:r>
              <a:rPr lang="en-US" sz="2000" dirty="0"/>
              <a:t>Financial data is sensitive</a:t>
            </a:r>
          </a:p>
          <a:p>
            <a:pPr lvl="1"/>
            <a:r>
              <a:rPr lang="en-US" sz="2000" dirty="0"/>
              <a:t>State-of-the-art security measures proposed</a:t>
            </a:r>
          </a:p>
        </p:txBody>
      </p:sp>
    </p:spTree>
    <p:extLst>
      <p:ext uri="{BB962C8B-B14F-4D97-AF65-F5344CB8AC3E}">
        <p14:creationId xmlns:p14="http://schemas.microsoft.com/office/powerpoint/2010/main" val="3512776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62A43-81D2-4659-8303-0963783F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Summary of </a:t>
            </a:r>
            <a:r>
              <a:rPr lang="en-US" b="1" dirty="0"/>
              <a:t>Discussion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8652B-43BE-4906-BE73-C62348F86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508266" cy="5120640"/>
          </a:xfrm>
        </p:spPr>
        <p:txBody>
          <a:bodyPr>
            <a:normAutofit/>
          </a:bodyPr>
          <a:lstStyle/>
          <a:p>
            <a:r>
              <a:rPr lang="en-US" sz="2400" dirty="0"/>
              <a:t>Discussant: Dr. Md. Abdul Mannan, ED, BCC</a:t>
            </a:r>
          </a:p>
          <a:p>
            <a:pPr lvl="1"/>
            <a:r>
              <a:rPr lang="en-US" sz="2000" dirty="0"/>
              <a:t>Include domain experts in the teams</a:t>
            </a:r>
          </a:p>
          <a:p>
            <a:pPr lvl="1"/>
            <a:r>
              <a:rPr lang="en-US" sz="2000" dirty="0"/>
              <a:t>Can take support from ICT division for some of the modules</a:t>
            </a:r>
          </a:p>
          <a:p>
            <a:pPr lvl="1"/>
            <a:r>
              <a:rPr lang="en-US" sz="2000" dirty="0"/>
              <a:t>Use expertise from existing govt platforms </a:t>
            </a:r>
          </a:p>
          <a:p>
            <a:r>
              <a:rPr lang="en-US" sz="2200" dirty="0"/>
              <a:t>Suggestions from </a:t>
            </a:r>
            <a:r>
              <a:rPr lang="en-US" sz="2400" dirty="0"/>
              <a:t>distinguished guests and Chief Guest</a:t>
            </a:r>
            <a:endParaRPr lang="en-US" sz="2200" dirty="0"/>
          </a:p>
          <a:p>
            <a:pPr lvl="1"/>
            <a:r>
              <a:rPr lang="en-US" sz="2000" dirty="0"/>
              <a:t>Programmers should be present in all phases</a:t>
            </a:r>
          </a:p>
          <a:p>
            <a:pPr lvl="1"/>
            <a:r>
              <a:rPr lang="en-US" sz="2000" dirty="0"/>
              <a:t>Include cost for data exchange</a:t>
            </a:r>
          </a:p>
          <a:p>
            <a:pPr lvl="1"/>
            <a:r>
              <a:rPr lang="en-US" sz="2000" dirty="0"/>
              <a:t>Comply with data protection act and other legal issues</a:t>
            </a:r>
          </a:p>
          <a:p>
            <a:pPr lvl="1"/>
            <a:r>
              <a:rPr lang="en-US" sz="2000" dirty="0"/>
              <a:t>Use 3-2-1 strategy for storage and include archival policy</a:t>
            </a:r>
          </a:p>
          <a:p>
            <a:pPr lvl="1"/>
            <a:r>
              <a:rPr lang="en-US" sz="2000" dirty="0"/>
              <a:t>Use data centers and cloud systems available locally</a:t>
            </a:r>
          </a:p>
          <a:p>
            <a:pPr lvl="1"/>
            <a:r>
              <a:rPr lang="en-US" sz="2000" dirty="0"/>
              <a:t>Focus on embedded data security and authentication  </a:t>
            </a:r>
          </a:p>
          <a:p>
            <a:pPr lvl="1"/>
            <a:r>
              <a:rPr lang="en-US" sz="2000" dirty="0"/>
              <a:t>Add dispute resolution module</a:t>
            </a:r>
          </a:p>
          <a:p>
            <a:pPr lvl="1"/>
            <a:r>
              <a:rPr lang="en-US" sz="2000" dirty="0"/>
              <a:t>Engage local software developers</a:t>
            </a:r>
          </a:p>
        </p:txBody>
      </p:sp>
    </p:spTree>
    <p:extLst>
      <p:ext uri="{BB962C8B-B14F-4D97-AF65-F5344CB8AC3E}">
        <p14:creationId xmlns:p14="http://schemas.microsoft.com/office/powerpoint/2010/main" val="226995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A103-6E61-483B-860C-E7A44943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73A62-C90A-49DF-9BED-1082EE4D9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Excellent initiative by the Govt. to establish CMSF</a:t>
            </a:r>
          </a:p>
          <a:p>
            <a:r>
              <a:rPr lang="en-US" dirty="0"/>
              <a:t>Very good initial ICT plan of action</a:t>
            </a:r>
          </a:p>
          <a:p>
            <a:r>
              <a:rPr lang="en-US" dirty="0"/>
              <a:t>Some issues need to be considered</a:t>
            </a:r>
          </a:p>
          <a:p>
            <a:r>
              <a:rPr lang="en-US" dirty="0"/>
              <a:t>Can be very beneficial system for the people of Bangladesh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76356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533</TotalTime>
  <Words>584</Words>
  <Application>Microsoft Office PowerPoint</Application>
  <PresentationFormat>Widescreen</PresentationFormat>
  <Paragraphs>90</Paragraphs>
  <Slides>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Frame</vt:lpstr>
      <vt:lpstr>Rapporteur Report Result-oriented Workshop on ICT Plan of Action for CMSF</vt:lpstr>
      <vt:lpstr>Opening Remarks</vt:lpstr>
      <vt:lpstr>Speakers in the ICT Workshop </vt:lpstr>
      <vt:lpstr>Summary of Keynote Speech on  ICT Vision for CMSF    Dr. Md. Mostofa Akbar Professor, BUET   </vt:lpstr>
      <vt:lpstr>Summary of Keynote Speech on  ICT Vision for CMSF    Dr. Md. Mostofa Akbar Professor, BUET   </vt:lpstr>
      <vt:lpstr>Summary of Keynote Speech on Translating ICT Vision into Action    Tarique Amin Bhuiyan MD, DSE</vt:lpstr>
      <vt:lpstr>Major takeaways from Keynote Speeches   </vt:lpstr>
      <vt:lpstr>Summary of Discussion Sessions</vt:lpstr>
      <vt:lpstr>Concluding 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Rapporteur Report Result-oriented Workshop on ICT Plan of Action for CMSF</dc:title>
  <dc:creator>HP</dc:creator>
  <cp:lastModifiedBy>HP</cp:lastModifiedBy>
  <cp:revision>17</cp:revision>
  <dcterms:created xsi:type="dcterms:W3CDTF">2021-12-28T09:18:52Z</dcterms:created>
  <dcterms:modified xsi:type="dcterms:W3CDTF">2021-12-29T13:11:42Z</dcterms:modified>
</cp:coreProperties>
</file>